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Audiowid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udiowide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600"/>
              </a:spcBef>
              <a:buClr>
                <a:schemeClr val="dk1"/>
              </a:buClr>
              <a:buSzPct val="10909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600"/>
              </a:spcBef>
              <a:buClr>
                <a:schemeClr val="dk1"/>
              </a:buClr>
              <a:buSzPct val="10909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600"/>
              </a:spcBef>
              <a:buClr>
                <a:schemeClr val="dk1"/>
              </a:buClr>
              <a:buSzPct val="10909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600"/>
              </a:spcBef>
              <a:buClr>
                <a:schemeClr val="dk1"/>
              </a:buClr>
              <a:buSzPct val="10909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600"/>
              </a:spcBef>
              <a:buClr>
                <a:schemeClr val="dk1"/>
              </a:buClr>
              <a:buSzPct val="10909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600"/>
              </a:spcBef>
              <a:buClr>
                <a:schemeClr val="dk1"/>
              </a:buClr>
              <a:buSzPct val="10909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600"/>
              </a:spcBef>
              <a:buClr>
                <a:schemeClr val="dk1"/>
              </a:buClr>
              <a:buSzPct val="10909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71IJaZeDfss" TargetMode="External"/><Relationship Id="rId4" Type="http://schemas.openxmlformats.org/officeDocument/2006/relationships/image" Target="../media/image00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s1U2hZHHFY0" TargetMode="External"/><Relationship Id="rId4" Type="http://schemas.openxmlformats.org/officeDocument/2006/relationships/image" Target="../media/image01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Project #7: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i="1" lang="en" sz="3000">
                <a:latin typeface="Audiowide"/>
                <a:ea typeface="Audiowide"/>
                <a:cs typeface="Audiowide"/>
                <a:sym typeface="Audiowide"/>
              </a:rPr>
              <a:t>The Beat Box</a:t>
            </a:r>
          </a:p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/>
              <a:t>Preliminary Questions: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What is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ABACA</a:t>
            </a:r>
            <a:r>
              <a:rPr lang="en" sz="1200"/>
              <a:t>?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How long is a typical musical sentence?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Overview: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Using a variety of techniques, (Groove Pizza, Boom, Xpand!2) you will create/compose a composition using three unique “beats” (drum tracks) that will be connected together by a constant bass line.  This project will follow an A-B-A-C-A form.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/>
              <a:t>Project Objectives: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Create a beat in Groove Pizza.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Create a beat in Boom.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Create a beat using Xpand!2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Compose an original bass line.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Include use of volume control and </a:t>
            </a:r>
            <a:r>
              <a:rPr lang="en" sz="1200"/>
              <a:t>panning.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Include use of </a:t>
            </a:r>
            <a:r>
              <a:rPr lang="en" sz="1200"/>
              <a:t>EQ and compression.</a:t>
            </a:r>
          </a:p>
          <a:p>
            <a:pPr indent="-304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200"/>
              <a:t>Complete project reflection/website entry.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3050" y="393225"/>
            <a:ext cx="1610298" cy="936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b="1" i="1" lang="en">
                <a:solidFill>
                  <a:srgbClr val="FFFFFF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No gum, food, or beverage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Stage #1: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udiowide"/>
                <a:ea typeface="Audiowide"/>
                <a:cs typeface="Audiowide"/>
                <a:sym typeface="Audiowide"/>
              </a:rPr>
              <a:t>Pre Production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/>
              <a:t>Stage 1: Pre-Production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Objectives: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Students will create a beat pattern in Groove Pizza, Boom, and Xpand!2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Students will compose an original bass line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rPr b="1" lang="en" sz="1400"/>
              <a:t>Initial Steps: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Open a Pro Tools session and save as “Project #7: The Beat Box” in your projects folder.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Parameters: 16bit, 44.1, wav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Be in grid mode. (blue)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Add a click track.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Set your grid to 1 bar.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grpSp>
        <p:nvGrpSpPr>
          <p:cNvPr id="37" name="Shape 37"/>
          <p:cNvGrpSpPr/>
          <p:nvPr/>
        </p:nvGrpSpPr>
        <p:grpSpPr>
          <a:xfrm>
            <a:off x="7775824" y="94125"/>
            <a:ext cx="910973" cy="915900"/>
            <a:chOff x="7775824" y="94125"/>
            <a:chExt cx="910973" cy="915900"/>
          </a:xfrm>
        </p:grpSpPr>
        <p:pic>
          <p:nvPicPr>
            <p:cNvPr id="38" name="Shape 3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75824" y="369775"/>
              <a:ext cx="910973" cy="52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Shape 39"/>
            <p:cNvSpPr txBox="1"/>
            <p:nvPr/>
          </p:nvSpPr>
          <p:spPr>
            <a:xfrm>
              <a:off x="7789862" y="856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The Beat Box</a:t>
              </a: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7789862" y="94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Project #7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800">
                <a:solidFill>
                  <a:srgbClr val="FFFFFF"/>
                </a:solidFill>
              </a:endParaRPr>
            </a:p>
          </p:txBody>
        </p:sp>
      </p:grpSp>
      <p:sp>
        <p:nvSpPr>
          <p:cNvPr id="41" name="Shape 41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i="1" lang="en">
                <a:solidFill>
                  <a:schemeClr val="lt1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 gum, food, or beverage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Stage #1: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udiowide"/>
                <a:ea typeface="Audiowide"/>
                <a:cs typeface="Audiowide"/>
                <a:sym typeface="Audiowide"/>
              </a:rPr>
              <a:t>Pre Production (cont.)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/>
              <a:t>Stage 1: Pre-Production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Objectives: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Students will create a beat pattern in Groove Pizza, Boom, and Xpand!2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Students will compose an original bass line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Tips: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Groove Pizza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Volume down to 50 when exporting.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Pro Tools </a:t>
            </a:r>
            <a:r>
              <a:rPr lang="en" sz="1200"/>
              <a:t>New Tracks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Stereo or mono/instrument/ticks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Drums (Boom or Xpand) - stereo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Bass - mono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grpSp>
        <p:nvGrpSpPr>
          <p:cNvPr id="48" name="Shape 48"/>
          <p:cNvGrpSpPr/>
          <p:nvPr/>
        </p:nvGrpSpPr>
        <p:grpSpPr>
          <a:xfrm>
            <a:off x="7775824" y="94125"/>
            <a:ext cx="910973" cy="915900"/>
            <a:chOff x="7775824" y="94125"/>
            <a:chExt cx="910973" cy="915900"/>
          </a:xfrm>
        </p:grpSpPr>
        <p:pic>
          <p:nvPicPr>
            <p:cNvPr id="49" name="Shape 4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75824" y="369775"/>
              <a:ext cx="910973" cy="52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" name="Shape 50"/>
            <p:cNvSpPr txBox="1"/>
            <p:nvPr/>
          </p:nvSpPr>
          <p:spPr>
            <a:xfrm>
              <a:off x="7789862" y="856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The Beat Box</a:t>
              </a: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7789862" y="94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Project #7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800">
                <a:solidFill>
                  <a:srgbClr val="FFFFFF"/>
                </a:solidFill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i="1" lang="en">
                <a:solidFill>
                  <a:schemeClr val="lt1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 gum, food, or beverage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Stage #2: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udiowide"/>
                <a:ea typeface="Audiowide"/>
                <a:cs typeface="Audiowide"/>
                <a:sym typeface="Audiowide"/>
              </a:rPr>
              <a:t>Tracking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/>
              <a:t>Stage 2: Tracking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/>
              <a:t>Objectives: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Students will arrange their beat patterns and bass line into an A-B-A-C-A form.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Tips: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Creating a drum pattern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Kick, snare, hi hat (cymbal)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Bass on 1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Snare on 5 and/or 13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Creating a bassline: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Keep it simple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Keep it steady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Center around one note (root note)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Each section is 16 measures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grpSp>
        <p:nvGrpSpPr>
          <p:cNvPr id="59" name="Shape 59"/>
          <p:cNvGrpSpPr/>
          <p:nvPr/>
        </p:nvGrpSpPr>
        <p:grpSpPr>
          <a:xfrm>
            <a:off x="7775824" y="94125"/>
            <a:ext cx="910973" cy="915900"/>
            <a:chOff x="7775824" y="94125"/>
            <a:chExt cx="910973" cy="915900"/>
          </a:xfrm>
        </p:grpSpPr>
        <p:pic>
          <p:nvPicPr>
            <p:cNvPr id="60" name="Shape 6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75824" y="369775"/>
              <a:ext cx="910973" cy="52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Shape 61"/>
            <p:cNvSpPr txBox="1"/>
            <p:nvPr/>
          </p:nvSpPr>
          <p:spPr>
            <a:xfrm>
              <a:off x="7789862" y="856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The Beat Box</a:t>
              </a: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89862" y="94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Project #7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800">
                <a:solidFill>
                  <a:srgbClr val="FFFFFF"/>
                </a:solidFill>
              </a:endParaRPr>
            </a:p>
          </p:txBody>
        </p:sp>
      </p:grpSp>
      <p:sp>
        <p:nvSpPr>
          <p:cNvPr id="63" name="Shape 63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i="1" lang="en">
                <a:solidFill>
                  <a:schemeClr val="lt1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 gum, food, or beverage</a:t>
            </a:r>
          </a:p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400"/>
              <a:t>Tips (cont.)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Rename your tracks (ie. groove pizza, boom, xpand)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Feeling adventurous?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Consider that a musical phrase (sentence) is four measures.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3 measures of the beat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1 measure of a fill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Repeat 4 times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Stage #3: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udiowide"/>
                <a:ea typeface="Audiowide"/>
                <a:cs typeface="Audiowide"/>
                <a:sym typeface="Audiowide"/>
              </a:rPr>
              <a:t>Mixing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/>
              <a:t>Stage 3: Mixing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Objectives: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SWBAT appropriately balance their tracks to hear each part clearly.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SWBAT appropriately pan their tracks to achieve a good 3D audio image.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Tips: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Ask yourself if you can hear each part.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Try to “fill” all of your 3D virtual space.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grpSp>
        <p:nvGrpSpPr>
          <p:cNvPr id="71" name="Shape 71"/>
          <p:cNvGrpSpPr/>
          <p:nvPr/>
        </p:nvGrpSpPr>
        <p:grpSpPr>
          <a:xfrm>
            <a:off x="7775824" y="94125"/>
            <a:ext cx="910973" cy="915900"/>
            <a:chOff x="7775824" y="94125"/>
            <a:chExt cx="910973" cy="915900"/>
          </a:xfrm>
        </p:grpSpPr>
        <p:pic>
          <p:nvPicPr>
            <p:cNvPr id="72" name="Shape 7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75824" y="369775"/>
              <a:ext cx="910973" cy="52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Shape 73"/>
            <p:cNvSpPr txBox="1"/>
            <p:nvPr/>
          </p:nvSpPr>
          <p:spPr>
            <a:xfrm>
              <a:off x="7789862" y="856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The Beat Box</a:t>
              </a:r>
            </a:p>
          </p:txBody>
        </p:sp>
        <p:sp>
          <p:nvSpPr>
            <p:cNvPr id="74" name="Shape 74"/>
            <p:cNvSpPr txBox="1"/>
            <p:nvPr/>
          </p:nvSpPr>
          <p:spPr>
            <a:xfrm>
              <a:off x="7789862" y="94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Project #7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800">
                <a:solidFill>
                  <a:srgbClr val="FFFFFF"/>
                </a:solidFill>
              </a:endParaRPr>
            </a:p>
          </p:txBody>
        </p:sp>
      </p:grpSp>
      <p:sp>
        <p:nvSpPr>
          <p:cNvPr id="75" name="Shape 75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i="1" lang="en">
                <a:solidFill>
                  <a:schemeClr val="lt1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 gum, food, or beverage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Stage #3: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udiowide"/>
                <a:ea typeface="Audiowide"/>
                <a:cs typeface="Audiowide"/>
                <a:sym typeface="Audiowide"/>
              </a:rPr>
              <a:t>Mixing (cont.)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/>
              <a:t>Stage 3: Mixing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Objectives: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SWBAT apply EQ to each track to bring out the fundamental sounds of each instrument.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SWBAT to apply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Compression</a:t>
            </a:r>
            <a:r>
              <a:rPr lang="en" sz="1200"/>
              <a:t> to each drum track to balance the volume of each sound.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Tips:</a:t>
            </a:r>
          </a:p>
          <a:p>
            <a:pPr indent="-298450" lvl="0" marL="457200" rtl="0">
              <a:spcBef>
                <a:spcPts val="0"/>
              </a:spcBef>
              <a:buSzPct val="100000"/>
            </a:pPr>
            <a:r>
              <a:rPr lang="en" sz="1100"/>
              <a:t>Solo your track when adding effects, then hear what it sounds like with everything together.</a:t>
            </a:r>
          </a:p>
          <a:p>
            <a:pPr indent="-298450" lvl="0" marL="457200" rtl="0">
              <a:spcBef>
                <a:spcPts val="0"/>
              </a:spcBef>
              <a:buSzPct val="100000"/>
            </a:pPr>
            <a:r>
              <a:rPr lang="en" sz="1100"/>
              <a:t>EQ’ing your drums: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Cut the higher frequencies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Boost the bass (kick)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Bring out the snare with your mids.</a:t>
            </a:r>
          </a:p>
          <a:p>
            <a:pPr indent="-298450" lvl="0" marL="457200" rtl="0">
              <a:spcBef>
                <a:spcPts val="0"/>
              </a:spcBef>
              <a:buSzPct val="100000"/>
            </a:pPr>
            <a:r>
              <a:rPr lang="en" sz="1100"/>
              <a:t>Compressing your drums: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Set ratio at 3:1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Use threshold to bend the diagonal line 1/3 way down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Use gain to bring back line to about -0.5 db</a:t>
            </a:r>
          </a:p>
          <a:p>
            <a:pPr indent="-298450" lvl="1" marL="914400" rtl="0">
              <a:spcBef>
                <a:spcPts val="0"/>
              </a:spcBef>
              <a:buSzPct val="100000"/>
            </a:pPr>
            <a:r>
              <a:rPr lang="en" sz="1100"/>
              <a:t>Attack should be fast</a:t>
            </a:r>
          </a:p>
          <a:p>
            <a:pPr indent="-298450" lvl="0" marL="457200" rtl="0">
              <a:spcBef>
                <a:spcPts val="0"/>
              </a:spcBef>
              <a:buSzPct val="100000"/>
            </a:pPr>
            <a:r>
              <a:rPr lang="en" sz="1100"/>
              <a:t>Refer to the resources page on the website.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grpSp>
        <p:nvGrpSpPr>
          <p:cNvPr id="82" name="Shape 82"/>
          <p:cNvGrpSpPr/>
          <p:nvPr/>
        </p:nvGrpSpPr>
        <p:grpSpPr>
          <a:xfrm>
            <a:off x="7775824" y="94125"/>
            <a:ext cx="910973" cy="915900"/>
            <a:chOff x="7775824" y="94125"/>
            <a:chExt cx="910973" cy="915900"/>
          </a:xfrm>
        </p:grpSpPr>
        <p:pic>
          <p:nvPicPr>
            <p:cNvPr id="83" name="Shape 8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775824" y="369775"/>
              <a:ext cx="910973" cy="52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Shape 84"/>
            <p:cNvSpPr txBox="1"/>
            <p:nvPr/>
          </p:nvSpPr>
          <p:spPr>
            <a:xfrm>
              <a:off x="7789862" y="856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The Beat Box</a:t>
              </a:r>
            </a:p>
          </p:txBody>
        </p:sp>
        <p:sp>
          <p:nvSpPr>
            <p:cNvPr id="85" name="Shape 85"/>
            <p:cNvSpPr txBox="1"/>
            <p:nvPr/>
          </p:nvSpPr>
          <p:spPr>
            <a:xfrm>
              <a:off x="7789862" y="94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Project #7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800">
                <a:solidFill>
                  <a:srgbClr val="FFFFFF"/>
                </a:solidFill>
              </a:endParaRPr>
            </a:p>
          </p:txBody>
        </p:sp>
      </p:grpSp>
      <p:sp>
        <p:nvSpPr>
          <p:cNvPr id="86" name="Shape 86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i="1" lang="en">
                <a:solidFill>
                  <a:schemeClr val="lt1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 gum, food, or beverage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Stage #4: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udiowide"/>
                <a:ea typeface="Audiowide"/>
                <a:cs typeface="Audiowide"/>
                <a:sym typeface="Audiowide"/>
              </a:rPr>
              <a:t>Mastering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/>
              <a:t>Stage 4: Mastering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Objectives: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Students will add a master fader track to their session to avoid any clipping in their master mix and add a fade out at the end of their song.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Tips: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Add a compressor to your master fader track and apply “very light” compression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With your pencil tool, add a fade out at the end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Draw a dot where the fade out will start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Draw another dot where the fade out will end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Use slip mode to edit dot placement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grpSp>
        <p:nvGrpSpPr>
          <p:cNvPr id="93" name="Shape 93"/>
          <p:cNvGrpSpPr/>
          <p:nvPr/>
        </p:nvGrpSpPr>
        <p:grpSpPr>
          <a:xfrm>
            <a:off x="7775824" y="94125"/>
            <a:ext cx="910973" cy="915900"/>
            <a:chOff x="7775824" y="94125"/>
            <a:chExt cx="910973" cy="915900"/>
          </a:xfrm>
        </p:grpSpPr>
        <p:pic>
          <p:nvPicPr>
            <p:cNvPr id="94" name="Shape 9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75824" y="369775"/>
              <a:ext cx="910973" cy="52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Shape 95"/>
            <p:cNvSpPr txBox="1"/>
            <p:nvPr/>
          </p:nvSpPr>
          <p:spPr>
            <a:xfrm>
              <a:off x="7789862" y="856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The Beat Box</a:t>
              </a:r>
            </a:p>
          </p:txBody>
        </p:sp>
        <p:sp>
          <p:nvSpPr>
            <p:cNvPr id="96" name="Shape 96"/>
            <p:cNvSpPr txBox="1"/>
            <p:nvPr/>
          </p:nvSpPr>
          <p:spPr>
            <a:xfrm>
              <a:off x="7789862" y="94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Project #7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800">
                <a:solidFill>
                  <a:srgbClr val="FFFFFF"/>
                </a:solidFill>
              </a:endParaRPr>
            </a:p>
          </p:txBody>
        </p:sp>
      </p:grpSp>
      <p:sp>
        <p:nvSpPr>
          <p:cNvPr id="97" name="Shape 97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i="1" lang="en">
                <a:solidFill>
                  <a:schemeClr val="lt1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 gum, food, or beverage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en" sz="1800">
                <a:latin typeface="Audiowide"/>
                <a:ea typeface="Audiowide"/>
                <a:cs typeface="Audiowide"/>
                <a:sym typeface="Audiowide"/>
              </a:rPr>
              <a:t>Stage #5: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udiowide"/>
                <a:ea typeface="Audiowide"/>
                <a:cs typeface="Audiowide"/>
                <a:sym typeface="Audiowide"/>
              </a:rPr>
              <a:t>Post Production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165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/>
              <a:t>Stage 5: Post Production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/>
              <a:t>Objectives: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Students will save their final mix as an .mp3 file to their project folder.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SWBAT reflect on their project and determine where they were successful and where they can improve.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SWBAT add an entry to their online portfolio that is worthy of public presentation.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grpSp>
        <p:nvGrpSpPr>
          <p:cNvPr id="104" name="Shape 104"/>
          <p:cNvGrpSpPr/>
          <p:nvPr/>
        </p:nvGrpSpPr>
        <p:grpSpPr>
          <a:xfrm>
            <a:off x="7775824" y="94125"/>
            <a:ext cx="910973" cy="915900"/>
            <a:chOff x="7775824" y="94125"/>
            <a:chExt cx="910973" cy="915900"/>
          </a:xfrm>
        </p:grpSpPr>
        <p:pic>
          <p:nvPicPr>
            <p:cNvPr id="105" name="Shape 10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775824" y="369775"/>
              <a:ext cx="910973" cy="529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Shape 106"/>
            <p:cNvSpPr txBox="1"/>
            <p:nvPr/>
          </p:nvSpPr>
          <p:spPr>
            <a:xfrm>
              <a:off x="7789862" y="856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The Beat Box</a:t>
              </a:r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7789862" y="94125"/>
              <a:ext cx="88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Project #7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800">
                <a:solidFill>
                  <a:srgbClr val="FFFFFF"/>
                </a:solidFill>
              </a:endParaRPr>
            </a:p>
          </p:txBody>
        </p:sp>
      </p:grpSp>
      <p:sp>
        <p:nvSpPr>
          <p:cNvPr id="108" name="Shape 108"/>
          <p:cNvSpPr txBox="1"/>
          <p:nvPr/>
        </p:nvSpPr>
        <p:spPr>
          <a:xfrm>
            <a:off x="5029200" y="3881850"/>
            <a:ext cx="3657600" cy="10440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i="1" lang="en">
                <a:solidFill>
                  <a:schemeClr val="lt1"/>
                </a:solidFill>
              </a:rPr>
              <a:t>Classroom Expectations: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on time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Be prepared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 gum, food, or beverage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57200" y="2536450"/>
            <a:ext cx="3971700" cy="20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Tips:</a:t>
            </a:r>
          </a:p>
          <a:p>
            <a:pPr indent="-304800" lvl="0" marL="457200" rtl="0">
              <a:spcBef>
                <a:spcPts val="60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Mute your click track before you bounce</a:t>
            </a:r>
          </a:p>
          <a:p>
            <a:pPr indent="-304800" lvl="0" marL="457200" rtl="0">
              <a:spcBef>
                <a:spcPts val="60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Bounce to &gt; disc</a:t>
            </a:r>
          </a:p>
          <a:p>
            <a:pPr indent="-304800" lvl="1" marL="914400" rtl="0">
              <a:spcBef>
                <a:spcPts val="48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.wav and check add .mp3</a:t>
            </a:r>
          </a:p>
          <a:p>
            <a:pPr indent="-304800" lvl="1" marL="914400" rtl="0">
              <a:spcBef>
                <a:spcPts val="48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interleaved</a:t>
            </a:r>
          </a:p>
          <a:p>
            <a:pPr indent="-304800" lvl="1" marL="914400" rtl="0">
              <a:spcBef>
                <a:spcPts val="48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16bit</a:t>
            </a:r>
          </a:p>
          <a:p>
            <a:pPr indent="-304800" lvl="1" marL="914400" rtl="0">
              <a:spcBef>
                <a:spcPts val="48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44.1</a:t>
            </a:r>
          </a:p>
          <a:p>
            <a:pPr indent="-304800" lvl="1" marL="914400" rtl="0">
              <a:spcBef>
                <a:spcPts val="48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Save to your bounced files folder</a:t>
            </a:r>
          </a:p>
          <a:p>
            <a:pPr indent="-304800" lvl="0" marL="457200" rtl="0">
              <a:spcBef>
                <a:spcPts val="60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Make sure you use your project reflection to rationalize your artistic decisions</a:t>
            </a:r>
          </a:p>
          <a:p>
            <a:pPr indent="-304800" lvl="0" marL="457200" rtl="0">
              <a:spcBef>
                <a:spcPts val="600"/>
              </a:spcBef>
              <a:buClr>
                <a:schemeClr val="lt1"/>
              </a:buClr>
              <a:buSzPct val="100000"/>
            </a:pPr>
            <a:r>
              <a:rPr lang="en" sz="1200">
                <a:solidFill>
                  <a:schemeClr val="lt1"/>
                </a:solidFill>
              </a:rPr>
              <a:t>For your portfolio, make sure your font sizes and styles are uniform between each entry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