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mSR9tNxFf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lliotthauser.com/openmusictheory/embellishingTon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845" y="1941786"/>
            <a:ext cx="10604938" cy="3329581"/>
          </a:xfrm>
        </p:spPr>
        <p:txBody>
          <a:bodyPr/>
          <a:lstStyle/>
          <a:p>
            <a:r>
              <a:rPr lang="en-US" sz="9600" dirty="0"/>
              <a:t>Non-Chord Tones</a:t>
            </a:r>
            <a:br>
              <a:rPr lang="en-US" sz="9600" dirty="0"/>
            </a:b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845" y="468139"/>
            <a:ext cx="8825658" cy="861420"/>
          </a:xfrm>
        </p:spPr>
        <p:txBody>
          <a:bodyPr>
            <a:noAutofit/>
          </a:bodyPr>
          <a:lstStyle/>
          <a:p>
            <a:r>
              <a:rPr lang="en-US" sz="5400" dirty="0"/>
              <a:t>Non-Harmonic Tones</a:t>
            </a:r>
          </a:p>
        </p:txBody>
      </p:sp>
    </p:spTree>
    <p:extLst>
      <p:ext uri="{BB962C8B-B14F-4D97-AF65-F5344CB8AC3E}">
        <p14:creationId xmlns:p14="http://schemas.microsoft.com/office/powerpoint/2010/main" val="300646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Non-Chord Tones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	Non-Harmonic Tones</a:t>
            </a:r>
            <a:endParaRPr lang="en-US" dirty="0"/>
          </a:p>
        </p:txBody>
      </p:sp>
      <p:pic>
        <p:nvPicPr>
          <p:cNvPr id="4" name="9mSR9tNxFf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31199" y="1737634"/>
            <a:ext cx="8897337" cy="500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4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3" y="0"/>
            <a:ext cx="9404723" cy="1400530"/>
          </a:xfrm>
        </p:spPr>
        <p:txBody>
          <a:bodyPr/>
          <a:lstStyle/>
          <a:p>
            <a:r>
              <a:rPr lang="en-US" dirty="0" smtClean="0"/>
              <a:t>Create a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525381"/>
              </p:ext>
            </p:extLst>
          </p:nvPr>
        </p:nvGraphicFramePr>
        <p:xfrm>
          <a:off x="304793" y="777781"/>
          <a:ext cx="11582406" cy="5983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1">
                  <a:extLst>
                    <a:ext uri="{9D8B030D-6E8A-4147-A177-3AD203B41FA5}">
                      <a16:colId xmlns:a16="http://schemas.microsoft.com/office/drawing/2014/main" val="1130821531"/>
                    </a:ext>
                  </a:extLst>
                </a:gridCol>
                <a:gridCol w="1930401">
                  <a:extLst>
                    <a:ext uri="{9D8B030D-6E8A-4147-A177-3AD203B41FA5}">
                      <a16:colId xmlns:a16="http://schemas.microsoft.com/office/drawing/2014/main" val="3097933682"/>
                    </a:ext>
                  </a:extLst>
                </a:gridCol>
                <a:gridCol w="1930401">
                  <a:extLst>
                    <a:ext uri="{9D8B030D-6E8A-4147-A177-3AD203B41FA5}">
                      <a16:colId xmlns:a16="http://schemas.microsoft.com/office/drawing/2014/main" val="377923198"/>
                    </a:ext>
                  </a:extLst>
                </a:gridCol>
                <a:gridCol w="1930401">
                  <a:extLst>
                    <a:ext uri="{9D8B030D-6E8A-4147-A177-3AD203B41FA5}">
                      <a16:colId xmlns:a16="http://schemas.microsoft.com/office/drawing/2014/main" val="1494172374"/>
                    </a:ext>
                  </a:extLst>
                </a:gridCol>
                <a:gridCol w="1930401">
                  <a:extLst>
                    <a:ext uri="{9D8B030D-6E8A-4147-A177-3AD203B41FA5}">
                      <a16:colId xmlns:a16="http://schemas.microsoft.com/office/drawing/2014/main" val="3394473334"/>
                    </a:ext>
                  </a:extLst>
                </a:gridCol>
                <a:gridCol w="1930401">
                  <a:extLst>
                    <a:ext uri="{9D8B030D-6E8A-4147-A177-3AD203B41FA5}">
                      <a16:colId xmlns:a16="http://schemas.microsoft.com/office/drawing/2014/main" val="302651410"/>
                    </a:ext>
                  </a:extLst>
                </a:gridCol>
              </a:tblGrid>
              <a:tr h="4986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Abbreviation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Example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Approached by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Resolves by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Type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808905"/>
                  </a:ext>
                </a:extLst>
              </a:tr>
              <a:tr h="4986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Passing Tone</a:t>
                      </a:r>
                    </a:p>
                    <a:p>
                      <a:pPr algn="ctr"/>
                      <a:r>
                        <a:rPr lang="en-US" sz="1200" dirty="0" smtClean="0"/>
                        <a:t>Accented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710882"/>
                  </a:ext>
                </a:extLst>
              </a:tr>
              <a:tr h="4986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Passing Tone</a:t>
                      </a:r>
                    </a:p>
                    <a:p>
                      <a:pPr algn="ctr"/>
                      <a:r>
                        <a:rPr lang="en-US" sz="1200" dirty="0" smtClean="0"/>
                        <a:t>Unaccented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353647"/>
                  </a:ext>
                </a:extLst>
              </a:tr>
              <a:tr h="4986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Neighbor Tone</a:t>
                      </a:r>
                    </a:p>
                    <a:p>
                      <a:pPr algn="ctr"/>
                      <a:r>
                        <a:rPr lang="en-US" sz="1200" dirty="0" smtClean="0"/>
                        <a:t>Upper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67763"/>
                  </a:ext>
                </a:extLst>
              </a:tr>
              <a:tr h="4986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Neighbor Tone</a:t>
                      </a:r>
                    </a:p>
                    <a:p>
                      <a:pPr algn="ctr"/>
                      <a:r>
                        <a:rPr lang="en-US" sz="1200" dirty="0" smtClean="0"/>
                        <a:t>Lower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536743"/>
                  </a:ext>
                </a:extLst>
              </a:tr>
              <a:tr h="49865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Neighbor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150210"/>
                  </a:ext>
                </a:extLst>
              </a:tr>
              <a:tr h="4986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Appoggiatura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603586"/>
                  </a:ext>
                </a:extLst>
              </a:tr>
              <a:tr h="4986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Escape Tone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6500513"/>
                  </a:ext>
                </a:extLst>
              </a:tr>
              <a:tr h="4986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Suspension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377731"/>
                  </a:ext>
                </a:extLst>
              </a:tr>
              <a:tr h="4986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Retardation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291789"/>
                  </a:ext>
                </a:extLst>
              </a:tr>
              <a:tr h="4986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Anticipation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134005"/>
                  </a:ext>
                </a:extLst>
              </a:tr>
              <a:tr h="49865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Pedal Tone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045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95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hlinkClick r:id="rId2"/>
              </a:rPr>
              <a:t>More information can be found at the following links…</a:t>
            </a:r>
            <a:br>
              <a:rPr lang="en-US" u="sng" dirty="0" smtClean="0">
                <a:hlinkClick r:id="rId2"/>
              </a:rPr>
            </a:br>
            <a:r>
              <a:rPr lang="en-US" u="sng" dirty="0">
                <a:hlinkClick r:id="rId2"/>
              </a:rPr>
              <a:t/>
            </a:r>
            <a:br>
              <a:rPr lang="en-US" u="sng" dirty="0">
                <a:hlinkClick r:id="rId2"/>
              </a:rPr>
            </a:br>
            <a:r>
              <a:rPr lang="en-US" u="sng" dirty="0">
                <a:hlinkClick r:id="rId2"/>
              </a:rPr>
              <a:t>https://www.musictheory.net/lessons/53</a:t>
            </a:r>
            <a:br>
              <a:rPr lang="en-US" u="sng" dirty="0">
                <a:hlinkClick r:id="rId2"/>
              </a:rPr>
            </a:br>
            <a:r>
              <a:rPr lang="en-US" u="sng" dirty="0">
                <a:hlinkClick r:id="rId2"/>
              </a:rPr>
              <a:t/>
            </a:r>
            <a:br>
              <a:rPr lang="en-US" u="sng" dirty="0">
                <a:hlinkClick r:id="rId2"/>
              </a:rPr>
            </a:b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://elliotthauser.com/openmusictheory/embellishingTones.html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82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49</Words>
  <Application>Microsoft Office PowerPoint</Application>
  <PresentationFormat>Widescreen</PresentationFormat>
  <Paragraphs>26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Non-Chord Tones </vt:lpstr>
      <vt:lpstr>Non-Chord Tones    Non-Harmonic Tones</vt:lpstr>
      <vt:lpstr>Create a Table</vt:lpstr>
      <vt:lpstr>More information can be found at the following links…  https://www.musictheory.net/lessons/53  http://elliotthauser.com/openmusictheory/embellishingTones.html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Non-Chord Tones</dc:title>
  <dc:creator>Twentey, Mary Lynn</dc:creator>
  <cp:lastModifiedBy>Twentey, Mary Lynn</cp:lastModifiedBy>
  <cp:revision>2</cp:revision>
  <dcterms:created xsi:type="dcterms:W3CDTF">2018-01-28T22:41:42Z</dcterms:created>
  <dcterms:modified xsi:type="dcterms:W3CDTF">2018-01-29T11:40:07Z</dcterms:modified>
</cp:coreProperties>
</file>